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3A06B24-A284-41D8-8CD2-E432E4A06E82}">
  <a:tblStyle styleId="{13A06B24-A284-41D8-8CD2-E432E4A06E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436f72c41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436f72c41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6b032796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6b032796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67481a6e6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67481a6e6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67481a6e6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67481a6e6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67481a6e6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67481a6e6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67481a6e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67481a6e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67481a6e6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67481a6e6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https://ruder.io/optimizing-gradient-descent/index.html#nesterovacceleratedgradient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67481a6e6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67481a6e6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6b032796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6b032796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67481a6e6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67481a6e6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6b032796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6b032796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6b032796a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6b032796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d739280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d739280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d739280d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3d739280d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d739280d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3d739280d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e09e574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e09e574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193775" y="1578400"/>
            <a:ext cx="56718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Classification Problems and Logistic Regression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ENGR 96A: Python and Machine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29" name="Google Shape;229;p22"/>
          <p:cNvSpPr txBox="1"/>
          <p:nvPr>
            <p:ph idx="1" type="body"/>
          </p:nvPr>
        </p:nvSpPr>
        <p:spPr>
          <a:xfrm>
            <a:off x="728575" y="1567550"/>
            <a:ext cx="3843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After applying the sigmoid function, we classify a point into one of the two classes based on a threshold value (usually y=0.5)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 the output is above this threshold, we classify the point into the 1 class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Otherwise, we classify it into the 0 class</a:t>
            </a:r>
            <a:endParaRPr sz="1800"/>
          </a:p>
        </p:txBody>
      </p:sp>
      <p:pic>
        <p:nvPicPr>
          <p:cNvPr id="230" name="Google Shape;2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2" y="1626075"/>
            <a:ext cx="4222425" cy="25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36" name="Google Shape;236;p23"/>
          <p:cNvSpPr txBox="1"/>
          <p:nvPr>
            <p:ph idx="1" type="body"/>
          </p:nvPr>
        </p:nvSpPr>
        <p:spPr>
          <a:xfrm>
            <a:off x="1297500" y="1161975"/>
            <a:ext cx="7038900" cy="3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Types of Machine Learning Problems: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Regression - Predicting continuous data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Classification - Predicting a label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Classification problems can take a number of forms, having anywhere from two to infinite labels depending on the dataset and our objective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common machine learning classification model is logistic regression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It uses the sigmoid function to map predicted values to probabilities, which can be used to classify </a:t>
            </a:r>
            <a:r>
              <a:rPr lang="en" sz="1800"/>
              <a:t>data points</a:t>
            </a:r>
            <a:r>
              <a:rPr lang="en" sz="1800"/>
              <a:t> into one of two or more groups 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/>
          <p:nvPr>
            <p:ph type="ctrTitle"/>
          </p:nvPr>
        </p:nvSpPr>
        <p:spPr>
          <a:xfrm>
            <a:off x="3193775" y="1578400"/>
            <a:ext cx="56718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Important Machine Learning Topics</a:t>
            </a:r>
            <a:endParaRPr/>
          </a:p>
        </p:txBody>
      </p:sp>
      <p:sp>
        <p:nvSpPr>
          <p:cNvPr id="242" name="Google Shape;242;p2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ENGR 96A: Python and Machine Learning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/>
          <p:nvPr/>
        </p:nvSpPr>
        <p:spPr>
          <a:xfrm>
            <a:off x="4722375" y="1712925"/>
            <a:ext cx="3582000" cy="139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Machine Learning Problems</a:t>
            </a:r>
            <a:endParaRPr/>
          </a:p>
        </p:txBody>
      </p:sp>
      <p:sp>
        <p:nvSpPr>
          <p:cNvPr id="249" name="Google Shape;249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Learning types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Supervised learning - labels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Unsupervised learning - unlabelled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Output types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Classification - discrete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Multiclass classification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Binary classification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Regression - continuous</a:t>
            </a:r>
            <a:endParaRPr/>
          </a:p>
        </p:txBody>
      </p:sp>
      <p:pic>
        <p:nvPicPr>
          <p:cNvPr id="250" name="Google Shape;2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924" y="1709399"/>
            <a:ext cx="3576950" cy="13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5"/>
          <p:cNvSpPr/>
          <p:nvPr/>
        </p:nvSpPr>
        <p:spPr>
          <a:xfrm>
            <a:off x="6402175" y="1552050"/>
            <a:ext cx="2063100" cy="181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Terminology</a:t>
            </a:r>
            <a:endParaRPr/>
          </a:p>
        </p:txBody>
      </p:sp>
      <p:sp>
        <p:nvSpPr>
          <p:cNvPr id="257" name="Google Shape;257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Parameters - the numbers you are training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Hyperparameters - choices you make before you begin training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How large are your gradient descent steps?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What type of model are you using?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How long are you training for?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What is an acceptable loss?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Epoch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Iteration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Learning rate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Dividing your data set</a:t>
            </a:r>
            <a:endParaRPr/>
          </a:p>
        </p:txBody>
      </p:sp>
      <p:sp>
        <p:nvSpPr>
          <p:cNvPr id="263" name="Google Shape;263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train a machine learning algorithm you will be given some data to work with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is a good idea to split this data into separate datasets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Training data - the data you will be using to train your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Testing data - the data you will be using to show the accuracy of your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Validation data - data you will use to tune </a:t>
            </a:r>
            <a:r>
              <a:rPr lang="en"/>
              <a:t>hyperparameters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Tricky distinction from testing data: testing data is not supposed to be used to make a choice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K-fold cross validation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Splitting your data into k groups and using one group for validation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gradient descent</a:t>
            </a:r>
            <a:endParaRPr/>
          </a:p>
        </p:txBody>
      </p:sp>
      <p:sp>
        <p:nvSpPr>
          <p:cNvPr id="269" name="Google Shape;269;p28"/>
          <p:cNvSpPr txBox="1"/>
          <p:nvPr>
            <p:ph idx="1" type="body"/>
          </p:nvPr>
        </p:nvSpPr>
        <p:spPr>
          <a:xfrm>
            <a:off x="1297500" y="1567550"/>
            <a:ext cx="7096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Types of gradient descent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Batch gradient descent - what we have been discussing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Stochastic gradient descent - only training on one point at a 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Mini-batch / Semi-Stochastic gradient descent - training on a portion of the whole batch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Gradient descent algorithms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Traditional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Momentum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Nesterov accelerated gradient descent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Adagrad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Adam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Underfitting / Overfitting</a:t>
            </a:r>
            <a:endParaRPr/>
          </a:p>
        </p:txBody>
      </p:sp>
      <p:sp>
        <p:nvSpPr>
          <p:cNvPr id="275" name="Google Shape;275;p29"/>
          <p:cNvSpPr txBox="1"/>
          <p:nvPr>
            <p:ph idx="1" type="body"/>
          </p:nvPr>
        </p:nvSpPr>
        <p:spPr>
          <a:xfrm>
            <a:off x="1297500" y="1567550"/>
            <a:ext cx="3571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 careful when training your model not to overfit or underfit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Right now it is easy to </a:t>
            </a:r>
            <a:r>
              <a:rPr lang="en"/>
              <a:t>visualize</a:t>
            </a:r>
            <a:r>
              <a:rPr lang="en"/>
              <a:t> overfitting and underfitting, next lecture it probably won’t be this easy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is a reason why validation and test sets are so important</a:t>
            </a:r>
            <a:endParaRPr/>
          </a:p>
        </p:txBody>
      </p:sp>
      <p:pic>
        <p:nvPicPr>
          <p:cNvPr id="276" name="Google Shape;2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775" y="1485800"/>
            <a:ext cx="4109124" cy="142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Regression Problems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Last week we learned about regression: Predicting a continuous quantity given some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After fitting our model, we can input new data into our function to get a predicted value based on the trend of the data that we have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can be used to fit linear and polynomial trending data, in many different dimensions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921" y="2543612"/>
            <a:ext cx="2843751" cy="23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 rotWithShape="1">
          <a:blip r:embed="rId4">
            <a:alphaModFix/>
          </a:blip>
          <a:srcRect b="0" l="0" r="6777" t="8825"/>
          <a:stretch/>
        </p:blipFill>
        <p:spPr>
          <a:xfrm>
            <a:off x="1228450" y="2572037"/>
            <a:ext cx="3121875" cy="22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gradient descent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116150"/>
            <a:ext cx="3940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Pick a model type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Determine hyperparameters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Set initial model parameters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Define loss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Calculate loss from model parameters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Calculate gradient of loss with respect to parameters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Change parameters slightly according to gradient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Repeat from step 4 until loss is small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Store final parameters</a:t>
            </a:r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 rotWithShape="1">
          <a:blip r:embed="rId3">
            <a:alphaModFix/>
          </a:blip>
          <a:srcRect b="5943" l="4362" r="6239" t="7671"/>
          <a:stretch/>
        </p:blipFill>
        <p:spPr>
          <a:xfrm>
            <a:off x="5346950" y="331775"/>
            <a:ext cx="3648176" cy="211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 rotWithShape="1">
          <a:blip r:embed="rId4">
            <a:alphaModFix/>
          </a:blip>
          <a:srcRect b="18526" l="0" r="0" t="0"/>
          <a:stretch/>
        </p:blipFill>
        <p:spPr>
          <a:xfrm>
            <a:off x="5456538" y="2593550"/>
            <a:ext cx="3429000" cy="22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 txBox="1"/>
          <p:nvPr>
            <p:ph idx="1" type="body"/>
          </p:nvPr>
        </p:nvSpPr>
        <p:spPr>
          <a:xfrm>
            <a:off x="649175" y="3861175"/>
            <a:ext cx="4555800" cy="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Terminology note: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Parameters are the weights being trained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Hyperparameters are decided before training a model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Problems</a:t>
            </a:r>
            <a:endParaRPr/>
          </a:p>
        </p:txBody>
      </p:sp>
      <p:sp>
        <p:nvSpPr>
          <p:cNvPr id="158" name="Google Shape;158;p16"/>
          <p:cNvSpPr txBox="1"/>
          <p:nvPr>
            <p:ph idx="1" type="body"/>
          </p:nvPr>
        </p:nvSpPr>
        <p:spPr>
          <a:xfrm>
            <a:off x="1352925" y="1567550"/>
            <a:ext cx="7038900" cy="3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Another common type of task we can use machine learning for is classification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Consists of predicting a label based on our set of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Instead of predicting a continuous quantity like in regression, we predict the group that a datapoint belongs to</a:t>
            </a:r>
            <a:endParaRPr/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262" y="2650850"/>
            <a:ext cx="3009475" cy="21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5121350" y="1135075"/>
            <a:ext cx="3357600" cy="39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One popular machine learning dataset called CIFAR-10 contains 60,000 images of 10 different classifications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">
                <a:highlight>
                  <a:srgbClr val="FF0000"/>
                </a:highlight>
              </a:rPr>
              <a:t>Multi-class Classification</a:t>
            </a:r>
            <a:r>
              <a:rPr lang="en"/>
              <a:t> Examples:</a:t>
            </a:r>
            <a:endParaRPr/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ImageNet</a:t>
            </a:r>
            <a:endParaRPr/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MNIST</a:t>
            </a:r>
            <a:endParaRPr/>
          </a:p>
        </p:txBody>
      </p:sp>
      <p:sp>
        <p:nvSpPr>
          <p:cNvPr id="165" name="Google Shape;165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Classification Problems</a:t>
            </a:r>
            <a:endParaRPr/>
          </a:p>
        </p:txBody>
      </p:sp>
      <p:sp>
        <p:nvSpPr>
          <p:cNvPr id="166" name="Google Shape;166;p17"/>
          <p:cNvSpPr txBox="1"/>
          <p:nvPr>
            <p:ph idx="1" type="body"/>
          </p:nvPr>
        </p:nvSpPr>
        <p:spPr>
          <a:xfrm>
            <a:off x="555650" y="1307850"/>
            <a:ext cx="3357600" cy="3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we have a dataset of pictures of dogs and cats, we can try to separate this set into these two groups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is called a </a:t>
            </a:r>
            <a:r>
              <a:rPr b="1" lang="en">
                <a:highlight>
                  <a:srgbClr val="FF0000"/>
                </a:highlight>
              </a:rPr>
              <a:t>binary classification problem</a:t>
            </a:r>
            <a:endParaRPr b="1">
              <a:highlight>
                <a:srgbClr val="FF0000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the field of Engineering, you might be asked in the future to….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Tell certain groups of </a:t>
            </a:r>
            <a:r>
              <a:rPr lang="en"/>
              <a:t>people</a:t>
            </a:r>
            <a:r>
              <a:rPr lang="en"/>
              <a:t> are stressed or not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Test if a device is malfunctioning</a:t>
            </a:r>
            <a:endParaRPr/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488" y="2036450"/>
            <a:ext cx="2069925" cy="11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676" y="2165950"/>
            <a:ext cx="2470949" cy="19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Intuition -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:) Toy Example</a:t>
            </a:r>
            <a:endParaRPr/>
          </a:p>
        </p:txBody>
      </p:sp>
      <p:sp>
        <p:nvSpPr>
          <p:cNvPr id="174" name="Google Shape;174;p18"/>
          <p:cNvSpPr txBox="1"/>
          <p:nvPr>
            <p:ph idx="1" type="body"/>
          </p:nvPr>
        </p:nvSpPr>
        <p:spPr>
          <a:xfrm>
            <a:off x="1297500" y="14686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say four students were preparing for a test.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6050" y="-11225"/>
            <a:ext cx="2647950" cy="1724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6" name="Google Shape;176;p18"/>
          <p:cNvGraphicFramePr/>
          <p:nvPr/>
        </p:nvGraphicFramePr>
        <p:xfrm>
          <a:off x="1194450" y="199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{13A06B24-A284-41D8-8CD2-E432E4A06E82}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X1: Study Time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(hours)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X2: Nervousness (1-10)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Y: Score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(0-100)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Alice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Bob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Charlie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6.5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Diana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7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FF"/>
                          </a:solidFill>
                        </a:rPr>
                        <a:t>5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?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7" name="Google Shape;177;p18"/>
          <p:cNvSpPr txBox="1"/>
          <p:nvPr/>
        </p:nvSpPr>
        <p:spPr>
          <a:xfrm>
            <a:off x="1194450" y="4294500"/>
            <a:ext cx="72390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 Linear Regression, Y = 3.57 * </a:t>
            </a:r>
            <a:r>
              <a:rPr lang="en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X1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- 3.43 * </a:t>
            </a:r>
            <a:r>
              <a:rPr lang="en" sz="13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X2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+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75.14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Plug in Diana’s data, Y_diana = 3.57 * </a:t>
            </a:r>
            <a:r>
              <a:rPr lang="en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- 3.43 * </a:t>
            </a:r>
            <a:r>
              <a:rPr lang="en" sz="13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5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+ 75.14 = </a:t>
            </a:r>
            <a:r>
              <a:rPr lang="en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82.98</a:t>
            </a:r>
            <a:endParaRPr sz="1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78" name="Google Shape;178;p18"/>
          <p:cNvGraphicFramePr/>
          <p:nvPr/>
        </p:nvGraphicFramePr>
        <p:xfrm>
          <a:off x="1194450" y="199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{13A06B24-A284-41D8-8CD2-E432E4A06E82}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66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X1: Study Time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(hours)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X2: Nervousness (1-10)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Y: Pass or Fail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(1 or 0)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Alice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Bob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Charlie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6.5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Diana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7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FF"/>
                          </a:solidFill>
                        </a:rPr>
                        <a:t>5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?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9" name="Google Shape;179;p18"/>
          <p:cNvSpPr txBox="1"/>
          <p:nvPr/>
        </p:nvSpPr>
        <p:spPr>
          <a:xfrm>
            <a:off x="1194450" y="4294500"/>
            <a:ext cx="72390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 Linear Re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gression, Y = 0.143 * X1 - 0.057 * X2 + 0.086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Plug in Diana’s data, Y_diana = 0.143 * </a:t>
            </a:r>
            <a:r>
              <a:rPr lang="en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- 0.057 * </a:t>
            </a:r>
            <a:r>
              <a:rPr lang="en" sz="13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5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+ 0.086 = </a:t>
            </a:r>
            <a:r>
              <a:rPr lang="en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0.802</a:t>
            </a:r>
            <a:endParaRPr sz="1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19"/>
          <p:cNvGraphicFramePr/>
          <p:nvPr/>
        </p:nvGraphicFramePr>
        <p:xfrm>
          <a:off x="1139750" y="1276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{13A06B24-A284-41D8-8CD2-E432E4A06E82}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X1: Study Time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(hours)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X2: Nervousness (1-10)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Y: Exam score (out of 1)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Alice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90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Bob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55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Charlie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6.5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85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Diana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0.83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Bruce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20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FF"/>
                          </a:solidFill>
                        </a:rPr>
                        <a:t>5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?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5" name="Google Shape;185;p19"/>
          <p:cNvSpPr txBox="1"/>
          <p:nvPr>
            <p:ph type="title"/>
          </p:nvPr>
        </p:nvSpPr>
        <p:spPr>
          <a:xfrm>
            <a:off x="1080925" y="316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Intuition -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:) Toy Example</a:t>
            </a: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1139750" y="4080175"/>
            <a:ext cx="72390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 Linear Regression, Y = 0.143 * X1 - 0.057 * X2 + 0.086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Plug in Diana’s data, Y_diana = 0.143 * </a:t>
            </a:r>
            <a:r>
              <a:rPr lang="en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20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- 0.057 * </a:t>
            </a:r>
            <a:r>
              <a:rPr lang="en" sz="13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5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+ 0.086 = </a:t>
            </a:r>
            <a:r>
              <a:rPr lang="en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2.661 ??????</a:t>
            </a:r>
            <a:endParaRPr sz="1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6750850" y="4508800"/>
            <a:ext cx="47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" name="Google Shape;1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2220" y="3867050"/>
            <a:ext cx="2271777" cy="12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/>
          <p:nvPr/>
        </p:nvSpPr>
        <p:spPr>
          <a:xfrm>
            <a:off x="5786275" y="3716725"/>
            <a:ext cx="2838300" cy="125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Sigmoid Function</a:t>
            </a:r>
            <a:endParaRPr/>
          </a:p>
        </p:txBody>
      </p:sp>
      <p:pic>
        <p:nvPicPr>
          <p:cNvPr id="195" name="Google Shape;1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5575" y="890200"/>
            <a:ext cx="2838425" cy="26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0"/>
          <p:cNvSpPr txBox="1"/>
          <p:nvPr/>
        </p:nvSpPr>
        <p:spPr>
          <a:xfrm>
            <a:off x="1071575" y="1318850"/>
            <a:ext cx="4830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order to map predicted values to probabilities, we use the Sigmoid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function. T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his function maps any real value into another value between 0 and 1. In machine learning, we use sigmoid to map predictions to probabilities.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7" name="Google Shape;197;p20"/>
          <p:cNvCxnSpPr/>
          <p:nvPr/>
        </p:nvCxnSpPr>
        <p:spPr>
          <a:xfrm flipH="1" rot="10800000">
            <a:off x="692400" y="2967250"/>
            <a:ext cx="5324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0"/>
          <p:cNvCxnSpPr/>
          <p:nvPr/>
        </p:nvCxnSpPr>
        <p:spPr>
          <a:xfrm>
            <a:off x="3264150" y="2819025"/>
            <a:ext cx="0" cy="1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20"/>
          <p:cNvSpPr txBox="1"/>
          <p:nvPr/>
        </p:nvSpPr>
        <p:spPr>
          <a:xfrm>
            <a:off x="3181650" y="2967250"/>
            <a:ext cx="16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0" name="Google Shape;200;p20"/>
          <p:cNvCxnSpPr/>
          <p:nvPr/>
        </p:nvCxnSpPr>
        <p:spPr>
          <a:xfrm>
            <a:off x="6017100" y="2819025"/>
            <a:ext cx="0" cy="1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0"/>
          <p:cNvCxnSpPr/>
          <p:nvPr/>
        </p:nvCxnSpPr>
        <p:spPr>
          <a:xfrm>
            <a:off x="692400" y="2819025"/>
            <a:ext cx="0" cy="1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20"/>
          <p:cNvSpPr txBox="1"/>
          <p:nvPr/>
        </p:nvSpPr>
        <p:spPr>
          <a:xfrm>
            <a:off x="5782200" y="2967250"/>
            <a:ext cx="4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1050">
                <a:solidFill>
                  <a:srgbClr val="BDC1C6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∞</a:t>
            </a:r>
            <a:endParaRPr/>
          </a:p>
        </p:txBody>
      </p:sp>
      <p:sp>
        <p:nvSpPr>
          <p:cNvPr id="203" name="Google Shape;203;p20"/>
          <p:cNvSpPr txBox="1"/>
          <p:nvPr/>
        </p:nvSpPr>
        <p:spPr>
          <a:xfrm>
            <a:off x="457500" y="2975650"/>
            <a:ext cx="4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r>
              <a:rPr lang="en" sz="1050">
                <a:solidFill>
                  <a:srgbClr val="BDC1C6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∞</a:t>
            </a:r>
            <a:endParaRPr/>
          </a:p>
        </p:txBody>
      </p:sp>
      <p:cxnSp>
        <p:nvCxnSpPr>
          <p:cNvPr id="204" name="Google Shape;204;p20"/>
          <p:cNvCxnSpPr/>
          <p:nvPr/>
        </p:nvCxnSpPr>
        <p:spPr>
          <a:xfrm>
            <a:off x="3264150" y="3857625"/>
            <a:ext cx="36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20"/>
          <p:cNvSpPr txBox="1"/>
          <p:nvPr/>
        </p:nvSpPr>
        <p:spPr>
          <a:xfrm>
            <a:off x="3181650" y="3857625"/>
            <a:ext cx="16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6" name="Google Shape;206;p20"/>
          <p:cNvCxnSpPr/>
          <p:nvPr/>
        </p:nvCxnSpPr>
        <p:spPr>
          <a:xfrm>
            <a:off x="3264150" y="3709125"/>
            <a:ext cx="0" cy="1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0"/>
          <p:cNvCxnSpPr/>
          <p:nvPr/>
        </p:nvCxnSpPr>
        <p:spPr>
          <a:xfrm>
            <a:off x="3626850" y="3709125"/>
            <a:ext cx="0" cy="1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20"/>
          <p:cNvSpPr txBox="1"/>
          <p:nvPr/>
        </p:nvSpPr>
        <p:spPr>
          <a:xfrm>
            <a:off x="3544350" y="3857625"/>
            <a:ext cx="16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9" name="Google Shape;209;p20"/>
          <p:cNvCxnSpPr>
            <a:stCxn id="203" idx="0"/>
            <a:endCxn id="205" idx="0"/>
          </p:cNvCxnSpPr>
          <p:nvPr/>
        </p:nvCxnSpPr>
        <p:spPr>
          <a:xfrm>
            <a:off x="692400" y="2975650"/>
            <a:ext cx="2571900" cy="88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0"/>
          <p:cNvCxnSpPr>
            <a:endCxn id="208" idx="0"/>
          </p:cNvCxnSpPr>
          <p:nvPr/>
        </p:nvCxnSpPr>
        <p:spPr>
          <a:xfrm flipH="1">
            <a:off x="3626850" y="2975625"/>
            <a:ext cx="2406900" cy="88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0"/>
          <p:cNvCxnSpPr/>
          <p:nvPr/>
        </p:nvCxnSpPr>
        <p:spPr>
          <a:xfrm>
            <a:off x="3288875" y="2992125"/>
            <a:ext cx="165000" cy="87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2" name="Google Shape;212;p20"/>
          <p:cNvSpPr txBox="1"/>
          <p:nvPr/>
        </p:nvSpPr>
        <p:spPr>
          <a:xfrm>
            <a:off x="3313575" y="3857625"/>
            <a:ext cx="2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½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3" name="Google Shape;2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2199" y="3709131"/>
            <a:ext cx="2838425" cy="1263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>
            <p:ph idx="1" type="body"/>
          </p:nvPr>
        </p:nvSpPr>
        <p:spPr>
          <a:xfrm>
            <a:off x="1297500" y="1483100"/>
            <a:ext cx="7038900" cy="3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Using the sigmoid function, we can model the probability that a datapoint corresponds to a specific class: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where: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As you can see, this is very similar to linear regression, except for the inclusion of the sigmoid function, which transforms the y-axis into the range [0,1]</a:t>
            </a:r>
            <a:endParaRPr sz="1800"/>
          </a:p>
        </p:txBody>
      </p:sp>
      <p:sp>
        <p:nvSpPr>
          <p:cNvPr id="219" name="Google Shape;219;p21"/>
          <p:cNvSpPr/>
          <p:nvPr/>
        </p:nvSpPr>
        <p:spPr>
          <a:xfrm>
            <a:off x="3031500" y="2286050"/>
            <a:ext cx="3081000" cy="71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pic>
        <p:nvPicPr>
          <p:cNvPr id="221" name="Google Shape;2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300" y="2330975"/>
            <a:ext cx="28194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1"/>
          <p:cNvSpPr/>
          <p:nvPr/>
        </p:nvSpPr>
        <p:spPr>
          <a:xfrm>
            <a:off x="3221999" y="3411975"/>
            <a:ext cx="2700000" cy="53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0413" y="3510300"/>
            <a:ext cx="2303175" cy="33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